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2E74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73152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200" dirty="0">
                <a:solidFill>
                  <a:srgbClr val="000000"/>
                </a:solidFill>
              </a:rPr>
              <a:t>🤖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457200" y="1828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AI SECTOR KIT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General AI Awareness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457200" y="30175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Understanding AI for Everyone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57200" y="41148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Indus AI Week in Sindh 2026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448056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8F4F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E74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Getting Started Checklist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E74B5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one repetitive task AI could help with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169164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E74B5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Sign up for a free AI tool from the list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E74B5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Spend 30 minutes experimenting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288036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E74B5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Document what worked and what didn't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731520" y="347472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E74B5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Share your experience with a colleague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731520" y="4069080"/>
            <a:ext cx="76809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2E74B5"/>
                </a:solidFill>
              </a:rPr>
              <a:t>☐  </a:t>
            </a:r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Identify the next task to tackle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2E74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Your AI Journey Today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"The best time to start with AI was yesterday.</a:t>
            </a:r>
            <a:endParaRPr lang="en-US" sz="2000" dirty="0"/>
          </a:p>
          <a:p>
            <a:pPr algn="ctr" indent="0" marL="0">
              <a:buNone/>
            </a:pPr>
            <a:r>
              <a:rPr lang="en-US" sz="2000" i="1" dirty="0">
                <a:solidFill>
                  <a:srgbClr val="FFFFFF"/>
                </a:solidFill>
              </a:rPr>
              <a:t>The second best time is today."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347472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#IndusAIWeekinSindh  #NationalAIWeek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457200" y="411480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Indus AI Week in Sindh 2026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dirty="0">
                <a:solidFill>
                  <a:srgbClr val="FFFFFF"/>
                </a:solidFill>
              </a:rPr>
              <a:t>Government of Sindh | P@SHA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E74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Key Message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8229600" cy="2286000"/>
          </a:xfrm>
          <a:prstGeom prst="rect">
            <a:avLst/>
          </a:prstGeom>
          <a:solidFill>
            <a:srgbClr val="E8F4FD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371600"/>
            <a:ext cx="768096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AI is a </a:t>
            </a:r>
            <a:pPr algn="ctr" indent="0" marL="0">
              <a:buNone/>
            </a:pPr>
            <a:r>
              <a:rPr lang="en-US" sz="2800" b="1" dirty="0">
                <a:solidFill>
                  <a:srgbClr val="2E74B5"/>
                </a:solidFill>
              </a:rPr>
              <a:t>TOOL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assist and empower — </a:t>
            </a:r>
            <a:pPr algn="ctr" indent="0" marL="0">
              <a:buNone/>
            </a:pPr>
            <a:r>
              <a:rPr lang="en-US" sz="2800" b="1" dirty="0">
                <a:solidFill>
                  <a:srgbClr val="DC2626"/>
                </a:solidFill>
              </a:rPr>
              <a:t>NOT</a:t>
            </a:r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</a:rPr>
              <a:t> to replace.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22860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1E293B"/>
                </a:solidFill>
              </a:rPr>
              <a:t>Those who learn to work WITH AI will thrive.</a:t>
            </a:r>
            <a:endParaRPr lang="en-US" sz="2400" dirty="0"/>
          </a:p>
        </p:txBody>
      </p:sp>
      <p:sp>
        <p:nvSpPr>
          <p:cNvPr id="6" name="Text 4"/>
          <p:cNvSpPr/>
          <p:nvPr/>
        </p:nvSpPr>
        <p:spPr>
          <a:xfrm>
            <a:off x="457200" y="3840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"AI doesn't replace people — </a:t>
            </a:r>
            <a:pPr algn="ctr" indent="0" marL="0">
              <a:buNone/>
            </a:pPr>
            <a:r>
              <a:rPr lang="en-US" sz="1800" b="1" i="1" dirty="0">
                <a:solidFill>
                  <a:srgbClr val="2E74B5"/>
                </a:solidFill>
              </a:rPr>
              <a:t>people using AI</a:t>
            </a:r>
            <a:pPr algn="ctr" indent="0" marL="0">
              <a:buNone/>
            </a:pPr>
            <a:r>
              <a:rPr lang="en-US" sz="1800" i="1" dirty="0">
                <a:solidFill>
                  <a:srgbClr val="64748B"/>
                </a:solidFill>
              </a:rPr>
              <a:t> replace people not using AI."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E74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AI Can Do in General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3931920" cy="1097280"/>
          </a:xfrm>
          <a:prstGeom prst="rect">
            <a:avLst/>
          </a:prstGeom>
          <a:solidFill>
            <a:srgbClr val="E8F4FD"/>
          </a:solidFill>
          <a:ln/>
        </p:spPr>
      </p:sp>
      <p:sp>
        <p:nvSpPr>
          <p:cNvPr id="4" name="Shape 2"/>
          <p:cNvSpPr/>
          <p:nvPr/>
        </p:nvSpPr>
        <p:spPr>
          <a:xfrm>
            <a:off x="457200" y="1097280"/>
            <a:ext cx="73152" cy="1097280"/>
          </a:xfrm>
          <a:prstGeom prst="rect">
            <a:avLst/>
          </a:prstGeom>
          <a:solidFill>
            <a:srgbClr val="2E74B5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Automate repetitive tasks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57200" y="2331720"/>
            <a:ext cx="3931920" cy="1097280"/>
          </a:xfrm>
          <a:prstGeom prst="rect">
            <a:avLst/>
          </a:prstGeom>
          <a:solidFill>
            <a:srgbClr val="E8F4FD"/>
          </a:solidFill>
          <a:ln/>
        </p:spPr>
      </p:sp>
      <p:sp>
        <p:nvSpPr>
          <p:cNvPr id="7" name="Shape 5"/>
          <p:cNvSpPr/>
          <p:nvPr/>
        </p:nvSpPr>
        <p:spPr>
          <a:xfrm>
            <a:off x="457200" y="2331720"/>
            <a:ext cx="73152" cy="1097280"/>
          </a:xfrm>
          <a:prstGeom prst="rect">
            <a:avLst/>
          </a:prstGeom>
          <a:solidFill>
            <a:srgbClr val="2E74B5"/>
          </a:solidFill>
          <a:ln/>
        </p:spPr>
      </p:sp>
      <p:sp>
        <p:nvSpPr>
          <p:cNvPr id="8" name="Text 6"/>
          <p:cNvSpPr/>
          <p:nvPr/>
        </p:nvSpPr>
        <p:spPr>
          <a:xfrm>
            <a:off x="64008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Analyze data and find patterns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457200" y="3566160"/>
            <a:ext cx="3931920" cy="1097280"/>
          </a:xfrm>
          <a:prstGeom prst="rect">
            <a:avLst/>
          </a:prstGeom>
          <a:solidFill>
            <a:srgbClr val="E8F4FD"/>
          </a:solidFill>
          <a:ln/>
        </p:spPr>
      </p:sp>
      <p:sp>
        <p:nvSpPr>
          <p:cNvPr id="10" name="Shape 8"/>
          <p:cNvSpPr/>
          <p:nvPr/>
        </p:nvSpPr>
        <p:spPr>
          <a:xfrm>
            <a:off x="457200" y="3566160"/>
            <a:ext cx="73152" cy="1097280"/>
          </a:xfrm>
          <a:prstGeom prst="rect">
            <a:avLst/>
          </a:prstGeom>
          <a:solidFill>
            <a:srgbClr val="2E74B5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Assist with writing and research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754880" y="1097280"/>
            <a:ext cx="3931920" cy="1097280"/>
          </a:xfrm>
          <a:prstGeom prst="rect">
            <a:avLst/>
          </a:prstGeom>
          <a:solidFill>
            <a:srgbClr val="E8F4FD"/>
          </a:solidFill>
          <a:ln/>
        </p:spPr>
      </p:sp>
      <p:sp>
        <p:nvSpPr>
          <p:cNvPr id="13" name="Shape 11"/>
          <p:cNvSpPr/>
          <p:nvPr/>
        </p:nvSpPr>
        <p:spPr>
          <a:xfrm>
            <a:off x="4754880" y="1097280"/>
            <a:ext cx="73152" cy="1097280"/>
          </a:xfrm>
          <a:prstGeom prst="rect">
            <a:avLst/>
          </a:prstGeom>
          <a:solidFill>
            <a:srgbClr val="2E74B5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123444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Provide 24/7 support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754880" y="2331720"/>
            <a:ext cx="3931920" cy="1097280"/>
          </a:xfrm>
          <a:prstGeom prst="rect">
            <a:avLst/>
          </a:prstGeom>
          <a:solidFill>
            <a:srgbClr val="E8F4FD"/>
          </a:solidFill>
          <a:ln/>
        </p:spPr>
      </p:sp>
      <p:sp>
        <p:nvSpPr>
          <p:cNvPr id="16" name="Shape 14"/>
          <p:cNvSpPr/>
          <p:nvPr/>
        </p:nvSpPr>
        <p:spPr>
          <a:xfrm>
            <a:off x="4754880" y="2331720"/>
            <a:ext cx="73152" cy="1097280"/>
          </a:xfrm>
          <a:prstGeom prst="rect">
            <a:avLst/>
          </a:prstGeom>
          <a:solidFill>
            <a:srgbClr val="2E74B5"/>
          </a:solidFill>
          <a:ln/>
        </p:spPr>
      </p:sp>
      <p:sp>
        <p:nvSpPr>
          <p:cNvPr id="17" name="Text 15"/>
          <p:cNvSpPr/>
          <p:nvPr/>
        </p:nvSpPr>
        <p:spPr>
          <a:xfrm>
            <a:off x="4937760" y="246888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Generate images and content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754880" y="3566160"/>
            <a:ext cx="3931920" cy="1097280"/>
          </a:xfrm>
          <a:prstGeom prst="rect">
            <a:avLst/>
          </a:prstGeom>
          <a:solidFill>
            <a:srgbClr val="E8F4FD"/>
          </a:solidFill>
          <a:ln/>
        </p:spPr>
      </p:sp>
      <p:sp>
        <p:nvSpPr>
          <p:cNvPr id="19" name="Shape 17"/>
          <p:cNvSpPr/>
          <p:nvPr/>
        </p:nvSpPr>
        <p:spPr>
          <a:xfrm>
            <a:off x="4754880" y="3566160"/>
            <a:ext cx="73152" cy="1097280"/>
          </a:xfrm>
          <a:prstGeom prst="rect">
            <a:avLst/>
          </a:prstGeom>
          <a:solidFill>
            <a:srgbClr val="2E74B5"/>
          </a:solidFill>
          <a:ln/>
        </p:spPr>
      </p:sp>
      <p:sp>
        <p:nvSpPr>
          <p:cNvPr id="20" name="Text 18"/>
          <p:cNvSpPr/>
          <p:nvPr/>
        </p:nvSpPr>
        <p:spPr>
          <a:xfrm>
            <a:off x="4937760" y="3703320"/>
            <a:ext cx="35661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1E293B"/>
                </a:solidFill>
              </a:rPr>
              <a:t>Personalize recommendations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E74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2E74B5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74B5"/>
                </a:solidFill>
              </a:rPr>
              <a:t>Smart Assistants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ChatGPT, Claude answering questions instantly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2E74B5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74B5"/>
                </a:solidFill>
              </a:rPr>
              <a:t>Document Processing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Summarizing reports, translating content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2E74B5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74B5"/>
                </a:solidFill>
              </a:rPr>
              <a:t>Writing Enhancement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Grammar, tone, content suggestions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E74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Use Cases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1097280"/>
            <a:ext cx="2651760" cy="73152"/>
          </a:xfrm>
          <a:prstGeom prst="rect">
            <a:avLst/>
          </a:prstGeom>
          <a:solidFill>
            <a:srgbClr val="2E74B5"/>
          </a:solidFill>
          <a:ln/>
        </p:spPr>
      </p:sp>
      <p:sp>
        <p:nvSpPr>
          <p:cNvPr id="5" name="Text 3"/>
          <p:cNvSpPr/>
          <p:nvPr/>
        </p:nvSpPr>
        <p:spPr>
          <a:xfrm>
            <a:off x="59436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74B5"/>
                </a:solidFill>
              </a:rPr>
              <a:t>Image Generation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9436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Creating visuals from text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29184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91840" y="1097280"/>
            <a:ext cx="2651760" cy="73152"/>
          </a:xfrm>
          <a:prstGeom prst="rect">
            <a:avLst/>
          </a:prstGeom>
          <a:solidFill>
            <a:srgbClr val="2E74B5"/>
          </a:solidFill>
          <a:ln/>
        </p:spPr>
      </p:sp>
      <p:sp>
        <p:nvSpPr>
          <p:cNvPr id="9" name="Text 7"/>
          <p:cNvSpPr/>
          <p:nvPr/>
        </p:nvSpPr>
        <p:spPr>
          <a:xfrm>
            <a:off x="342900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74B5"/>
                </a:solidFill>
              </a:rPr>
              <a:t>Research Help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42900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Finding papers, summarizing findings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6126480" y="1097280"/>
            <a:ext cx="2651760" cy="32004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26480" y="1097280"/>
            <a:ext cx="2651760" cy="73152"/>
          </a:xfrm>
          <a:prstGeom prst="rect">
            <a:avLst/>
          </a:prstGeom>
          <a:solidFill>
            <a:srgbClr val="2E74B5"/>
          </a:solidFill>
          <a:ln/>
        </p:spPr>
      </p:sp>
      <p:sp>
        <p:nvSpPr>
          <p:cNvPr id="13" name="Text 11"/>
          <p:cNvSpPr/>
          <p:nvPr/>
        </p:nvSpPr>
        <p:spPr>
          <a:xfrm>
            <a:off x="6263640" y="137160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2E74B5"/>
                </a:solidFill>
              </a:rPr>
              <a:t>Learning Support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263640" y="1920240"/>
            <a:ext cx="2377440" cy="2194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</a:rPr>
              <a:t>Personalized tutoring and explanations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E74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Transformation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64748B"/>
                </a:solidFill>
              </a:rPr>
              <a:t>Before AI vs After AI - Real Examples</a:t>
            </a:r>
            <a:endParaRPr lang="en-US" sz="1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51560"/>
          <a:ext cx="8229600" cy="3291840"/>
        </p:xfrm>
        <a:graphic>
          <a:graphicData uri="http://schemas.openxmlformats.org/drawingml/2006/table">
            <a:tbl>
              <a:tblPr/>
              <a:tblGrid>
                <a:gridCol w="2286000"/>
                <a:gridCol w="2971800"/>
                <a:gridCol w="2971800"/>
              </a:tblGrid>
              <a:tr h="6583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Task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4B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Before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262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After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A34A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Email Management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2 hours daily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30 mins with AI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Meeting Notes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Manual note-taking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transcription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Report Writing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Days to compile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Draft in minutes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  <a:tr h="658368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Customer Queries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991B1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Staff overwhelmed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E2E2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166534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AI handles 70%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FCE7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44805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E74B5"/>
                </a:solidFill>
              </a:rPr>
              <a:t>TIP: Start with ONE task. Try it for a week. Measure the difference!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2E74B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NOT to Worry About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86868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FFFFF"/>
                </a:solidFill>
              </a:rPr>
              <a:t>Addressing Job Concerns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31520" y="146304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AI needs human guidance to work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31520" y="210312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Creativity and empathy stay human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731520" y="274320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AI creates new job categories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338328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Those with AI skills will thrive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731520" y="4023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</a:rPr>
              <a:t>✓  </a:t>
            </a:r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</a:rPr>
              <a:t>AI is a tool, not replacement</a:t>
            </a:r>
            <a:endParaRPr lang="en-US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E74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Adapt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188720"/>
            <a:ext cx="457200" cy="457200"/>
          </a:xfrm>
          <a:prstGeom prst="ellipse">
            <a:avLst/>
          </a:prstGeom>
          <a:solidFill>
            <a:srgbClr val="2E74B5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18872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097280" y="118872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Try free AI tools (ChatGPT, Claude)</a:t>
            </a:r>
            <a:endParaRPr lang="en-US" sz="1800" dirty="0"/>
          </a:p>
        </p:txBody>
      </p:sp>
      <p:sp>
        <p:nvSpPr>
          <p:cNvPr id="6" name="Shape 4"/>
          <p:cNvSpPr/>
          <p:nvPr/>
        </p:nvSpPr>
        <p:spPr>
          <a:xfrm>
            <a:off x="457200" y="1965960"/>
            <a:ext cx="457200" cy="457200"/>
          </a:xfrm>
          <a:prstGeom prst="ellipse">
            <a:avLst/>
          </a:prstGeom>
          <a:solidFill>
            <a:srgbClr val="2E74B5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" y="196596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097280" y="196596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Find repetitive tasks AI can help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57200" y="2743200"/>
            <a:ext cx="457200" cy="457200"/>
          </a:xfrm>
          <a:prstGeom prst="ellipse">
            <a:avLst/>
          </a:prstGeom>
          <a:solidFill>
            <a:srgbClr val="2E74B5"/>
          </a:solidFill>
          <a:ln/>
        </p:spPr>
      </p:sp>
      <p:sp>
        <p:nvSpPr>
          <p:cNvPr id="10" name="Text 8"/>
          <p:cNvSpPr/>
          <p:nvPr/>
        </p:nvSpPr>
        <p:spPr>
          <a:xfrm>
            <a:off x="457200" y="274320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097280" y="274320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Learn to write good prompts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57200" y="3520440"/>
            <a:ext cx="457200" cy="457200"/>
          </a:xfrm>
          <a:prstGeom prst="ellipse">
            <a:avLst/>
          </a:prstGeom>
          <a:solidFill>
            <a:srgbClr val="2E74B5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" y="352044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1097280" y="352044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Stay curious, keep learning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457200" y="4297680"/>
            <a:ext cx="457200" cy="457200"/>
          </a:xfrm>
          <a:prstGeom prst="ellipse">
            <a:avLst/>
          </a:prstGeom>
          <a:solidFill>
            <a:srgbClr val="2E74B5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29768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</a:rPr>
              <a:t>5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1097280" y="4297680"/>
            <a:ext cx="75895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E293B"/>
                </a:solidFill>
              </a:rPr>
              <a:t>Focus on uniquely human skills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2E74B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Recommended AI Tools</a:t>
            </a:r>
            <a:endParaRPr lang="en-US" sz="32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097280"/>
          <a:ext cx="8229600" cy="3474720"/>
        </p:xfrm>
        <a:graphic>
          <a:graphicData uri="http://schemas.openxmlformats.org/drawingml/2006/table">
            <a:tbl>
              <a:tblPr/>
              <a:tblGrid>
                <a:gridCol w="5486400"/>
                <a:gridCol w="2743200"/>
              </a:tblGrid>
              <a:tr h="496389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Tool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4B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Pricing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74B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ChatGPT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Claude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Google Gemini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Microsoft Copilot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Perplexity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  <a:tr h="496389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b="1" dirty="0">
                          <a:solidFill>
                            <a:srgbClr val="1E293B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Grammarly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47857"/>
                          </a:solidFill>
                          <a:latin typeface="Arial" pitchFamily="34" charset="0"/>
                          <a:ea typeface="Arial" pitchFamily="34" charset="-122"/>
                          <a:cs typeface="Arial" pitchFamily="34" charset="-120"/>
                        </a:rPr>
                        <a:t>Free tier</a:t>
                      </a:r>
                      <a:endParaRPr lang="en-US" sz="1400" dirty="0">
                        <a:latin typeface="Arial" charset="0"/>
                        <a:ea typeface="Arial" charset="0"/>
                        <a:cs typeface="Arial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DF5"/>
                    </a:solidFill>
                  </a:tcPr>
                </a:tc>
              </a:tr>
            </a:tbl>
          </a:graphicData>
        </a:graphic>
      </p:graphicFrame>
      <p:sp>
        <p:nvSpPr>
          <p:cNvPr id="4" name="Text 1"/>
          <p:cNvSpPr/>
          <p:nvPr/>
        </p:nvSpPr>
        <p:spPr>
          <a:xfrm>
            <a:off x="457200" y="466344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047857"/>
                </a:solidFill>
              </a:rPr>
              <a:t>💡 Green = Free tier available — start here!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Sector Kit: General AI Awareness</dc:title>
  <dc:subject>PptxGenJS Presentation</dc:subject>
  <dc:creator>Indus AI Week - Government of Sindh &amp; P@SHA</dc:creator>
  <cp:lastModifiedBy>Indus AI Week - Government of Sindh &amp; P@SHA</cp:lastModifiedBy>
  <cp:revision>1</cp:revision>
  <dcterms:created xsi:type="dcterms:W3CDTF">2026-01-29T14:14:47Z</dcterms:created>
  <dcterms:modified xsi:type="dcterms:W3CDTF">2026-01-29T14:14:47Z</dcterms:modified>
</cp:coreProperties>
</file>